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60" r:id="rId4"/>
    <p:sldId id="261" r:id="rId5"/>
    <p:sldId id="262" r:id="rId6"/>
    <p:sldId id="265" r:id="rId7"/>
    <p:sldId id="263" r:id="rId8"/>
    <p:sldId id="264" r:id="rId9"/>
    <p:sldId id="266" r:id="rId10"/>
    <p:sldId id="276" r:id="rId11"/>
    <p:sldId id="278" r:id="rId12"/>
    <p:sldId id="277" r:id="rId13"/>
    <p:sldId id="257" r:id="rId14"/>
    <p:sldId id="271" r:id="rId15"/>
    <p:sldId id="272" r:id="rId16"/>
    <p:sldId id="273" r:id="rId17"/>
    <p:sldId id="268" r:id="rId18"/>
    <p:sldId id="274" r:id="rId19"/>
    <p:sldId id="275" r:id="rId20"/>
    <p:sldId id="279" r:id="rId21"/>
    <p:sldId id="280" r:id="rId22"/>
    <p:sldId id="283" r:id="rId23"/>
    <p:sldId id="281" r:id="rId24"/>
    <p:sldId id="282" r:id="rId25"/>
    <p:sldId id="26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954" autoAdjust="0"/>
  </p:normalViewPr>
  <p:slideViewPr>
    <p:cSldViewPr snapToGrid="0">
      <p:cViewPr varScale="1">
        <p:scale>
          <a:sx n="73" d="100"/>
          <a:sy n="73" d="100"/>
        </p:scale>
        <p:origin x="404" y="44"/>
      </p:cViewPr>
      <p:guideLst/>
    </p:cSldViewPr>
  </p:slideViewPr>
  <p:notesTextViewPr>
    <p:cViewPr>
      <p:scale>
        <a:sx n="1" d="1"/>
        <a:sy n="1" d="1"/>
      </p:scale>
      <p:origin x="0" y="0"/>
    </p:cViewPr>
  </p:notesTextViewPr>
  <p:sorterViewPr>
    <p:cViewPr>
      <p:scale>
        <a:sx n="100" d="100"/>
        <a:sy n="100" d="100"/>
      </p:scale>
      <p:origin x="0" y="-38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33C973-369C-41DF-AF88-16556E8658CF}"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2B7EA-B771-4216-82E4-446C2EA54C4C}" type="slidenum">
              <a:rPr lang="en-US" smtClean="0"/>
              <a:t>‹#›</a:t>
            </a:fld>
            <a:endParaRPr lang="en-US"/>
          </a:p>
        </p:txBody>
      </p:sp>
    </p:spTree>
    <p:extLst>
      <p:ext uri="{BB962C8B-B14F-4D97-AF65-F5344CB8AC3E}">
        <p14:creationId xmlns:p14="http://schemas.microsoft.com/office/powerpoint/2010/main" val="210587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E2B7EA-B771-4216-82E4-446C2EA54C4C}" type="slidenum">
              <a:rPr lang="en-US" smtClean="0"/>
              <a:t>13</a:t>
            </a:fld>
            <a:endParaRPr lang="en-US"/>
          </a:p>
        </p:txBody>
      </p:sp>
    </p:spTree>
    <p:extLst>
      <p:ext uri="{BB962C8B-B14F-4D97-AF65-F5344CB8AC3E}">
        <p14:creationId xmlns:p14="http://schemas.microsoft.com/office/powerpoint/2010/main" val="3015120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BB83D-5C49-49B6-A09E-98AA45BD87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B89B7-14D6-4E66-B86C-C294C5DFE5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234CF0-27F2-41AC-8861-50DF27390EBD}"/>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56C2101E-3513-4F2C-8FDD-AE0CC41080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CE0482-F5C7-4E6F-8986-A4A903EDBAF5}"/>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582495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5BC9-5E01-426E-B4D2-149FFF803C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13DEC0-873E-4929-B284-B3A4521941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DBA502-5337-425C-8D93-6612786BBD85}"/>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4BF94E7B-4DE4-44BF-AF06-B158F6F20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CB8D5-4B9A-4AD9-9371-E921EC11F07F}"/>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324058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1798-115F-4998-940D-55E5BA199B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6D9482-1329-48CA-B0BF-A9159E06ED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4217D8C-EE8E-4DCB-935F-1E142E50F8E9}"/>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3BE02AC7-6904-459C-A5DE-DC5037C018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ADCB5-5967-4945-9E99-9C0A6538FA63}"/>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149466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11EF-538D-4F87-94EF-8B50B0C315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C9A55D-D5BD-4390-80EC-10130F4DB8F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040E40-E0C2-40B7-AA47-37A8268F0B7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F93AF9-88E3-45ED-AF6F-55B90CB9CFF2}"/>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6" name="Footer Placeholder 5">
            <a:extLst>
              <a:ext uri="{FF2B5EF4-FFF2-40B4-BE49-F238E27FC236}">
                <a16:creationId xmlns:a16="http://schemas.microsoft.com/office/drawing/2014/main" id="{51ED83DE-9D30-4F01-AD96-416B1B623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E127B-EC40-497F-B551-0B59762A73C3}"/>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1028968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00DF-EA95-42AC-8A01-2BBD6A1E9B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4042D7-DA5A-4B36-8BBC-1F8DD8EA67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463D8C7-CF6E-4592-8342-6DD6EFCB682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1942D9-F9E6-4146-8B25-502B657348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53C9FC7-C7E3-4CFB-961A-6B37430BC7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492B05-995C-4BE4-9883-531FD8103297}"/>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8" name="Footer Placeholder 7">
            <a:extLst>
              <a:ext uri="{FF2B5EF4-FFF2-40B4-BE49-F238E27FC236}">
                <a16:creationId xmlns:a16="http://schemas.microsoft.com/office/drawing/2014/main" id="{FBF134B6-FDDD-4DE4-AE74-B32E0255A4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8BE5E9-BE70-4215-B00A-1377E6192A67}"/>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1923693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096E6-F8F7-49D4-9E01-839D5C5AA3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FF14CA-B55F-4742-9D77-F5F2C85822F6}"/>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4" name="Footer Placeholder 3">
            <a:extLst>
              <a:ext uri="{FF2B5EF4-FFF2-40B4-BE49-F238E27FC236}">
                <a16:creationId xmlns:a16="http://schemas.microsoft.com/office/drawing/2014/main" id="{5192190A-78E7-400E-B40D-7AF7C54AA5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05C366-5F78-407D-B07C-7AD409311466}"/>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1927794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39608-62BA-46F8-8E25-AC90FC6E0715}"/>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3" name="Footer Placeholder 2">
            <a:extLst>
              <a:ext uri="{FF2B5EF4-FFF2-40B4-BE49-F238E27FC236}">
                <a16:creationId xmlns:a16="http://schemas.microsoft.com/office/drawing/2014/main" id="{74E45830-6192-4CC6-AE14-4D2784D9F6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ED8343-083B-47C5-8465-D2BA7E8197D4}"/>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86029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41A1A-9A29-4FEF-B0C8-98069C05E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B88A50-37EB-4912-B6AD-6E5F72A404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CD2CBC-E6FB-4561-9A13-D1CA216A7E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E2AC5F3-1CA5-43C1-B16A-1953F00D2532}"/>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6" name="Footer Placeholder 5">
            <a:extLst>
              <a:ext uri="{FF2B5EF4-FFF2-40B4-BE49-F238E27FC236}">
                <a16:creationId xmlns:a16="http://schemas.microsoft.com/office/drawing/2014/main" id="{420528F0-B779-47C4-95D4-719F28FE01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BC7EC1-5F67-4509-A751-0F0705C44921}"/>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135241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86B0-439B-451E-A36F-F25513E92E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F67510-CE05-4428-B765-1CA81D5056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0E545F-4EED-4DB9-8B09-5106E161B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AFA500-DE57-46B1-A0BD-2C0C520BC474}"/>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6" name="Footer Placeholder 5">
            <a:extLst>
              <a:ext uri="{FF2B5EF4-FFF2-40B4-BE49-F238E27FC236}">
                <a16:creationId xmlns:a16="http://schemas.microsoft.com/office/drawing/2014/main" id="{ED55C610-FDA5-4340-878E-069A145A64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0F7B5F-D547-4A4C-887D-87B2C1C26A09}"/>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374193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C918F-3822-4578-81F2-B9BEA8BC1F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278CA2-51B6-4EF3-BABB-6ADF980BE89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5A061A-8004-45E5-9287-8770AFF758F5}"/>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1AC90052-30E2-4008-823D-88A523631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56E3A-5C5D-4849-9D6B-85C7F7F71BF6}"/>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2409535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EF4156-0ABA-4620-A989-42C6488109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04C57C-4C87-4843-8DDD-5F49C4B207D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9D597-E7C1-40E9-B101-11F3A2977E10}"/>
              </a:ext>
            </a:extLst>
          </p:cNvPr>
          <p:cNvSpPr>
            <a:spLocks noGrp="1"/>
          </p:cNvSpPr>
          <p:nvPr>
            <p:ph type="dt" sz="half" idx="10"/>
          </p:nvPr>
        </p:nvSpPr>
        <p:spPr/>
        <p:txBody>
          <a:body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C7BBF163-A294-4ED5-A540-B30C8F8A8D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E9BD1-2428-42CF-AF0D-85B8242AFE0B}"/>
              </a:ext>
            </a:extLst>
          </p:cNvPr>
          <p:cNvSpPr>
            <a:spLocks noGrp="1"/>
          </p:cNvSpPr>
          <p:nvPr>
            <p:ph type="sldNum" sz="quarter" idx="12"/>
          </p:nvPr>
        </p:nvSpPr>
        <p:spPr/>
        <p:txBody>
          <a:bodyPr/>
          <a:lstStyle/>
          <a:p>
            <a:fld id="{07128DC9-4318-48D6-833A-0AD0C5964AAF}" type="slidenum">
              <a:rPr lang="en-US" smtClean="0"/>
              <a:t>‹#›</a:t>
            </a:fld>
            <a:endParaRPr lang="en-US"/>
          </a:p>
        </p:txBody>
      </p:sp>
    </p:spTree>
    <p:extLst>
      <p:ext uri="{BB962C8B-B14F-4D97-AF65-F5344CB8AC3E}">
        <p14:creationId xmlns:p14="http://schemas.microsoft.com/office/powerpoint/2010/main" val="2621553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65F6AD-8BCA-4940-8DFE-BEB7779588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9FC8E1-44C8-480B-AF23-2D89304115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84CBE8-DE43-4D94-A1CA-C33CE42603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8AC9-D1BD-4B7B-AB42-CB28976F6938}" type="datetimeFigureOut">
              <a:rPr lang="en-US" smtClean="0"/>
              <a:t>1/22/2019</a:t>
            </a:fld>
            <a:endParaRPr lang="en-US"/>
          </a:p>
        </p:txBody>
      </p:sp>
      <p:sp>
        <p:nvSpPr>
          <p:cNvPr id="5" name="Footer Placeholder 4">
            <a:extLst>
              <a:ext uri="{FF2B5EF4-FFF2-40B4-BE49-F238E27FC236}">
                <a16:creationId xmlns:a16="http://schemas.microsoft.com/office/drawing/2014/main" id="{B0289623-4F88-4872-B93C-C7CA0FD86C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89E052-D7E7-44B4-8E12-31AC9395AE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28DC9-4318-48D6-833A-0AD0C5964AAF}" type="slidenum">
              <a:rPr lang="en-US" smtClean="0"/>
              <a:t>‹#›</a:t>
            </a:fld>
            <a:endParaRPr lang="en-US"/>
          </a:p>
        </p:txBody>
      </p:sp>
    </p:spTree>
    <p:extLst>
      <p:ext uri="{BB962C8B-B14F-4D97-AF65-F5344CB8AC3E}">
        <p14:creationId xmlns:p14="http://schemas.microsoft.com/office/powerpoint/2010/main" val="2805206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reprap.or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stratasys.com/"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thingiverse.com/explore/newest/3d-printin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www.hoopty.do/"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all3dp.com/3d-printing-news/"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A5A6-084F-42F9-B6C9-ADEC92996F41}"/>
              </a:ext>
            </a:extLst>
          </p:cNvPr>
          <p:cNvSpPr>
            <a:spLocks noGrp="1"/>
          </p:cNvSpPr>
          <p:nvPr>
            <p:ph type="ctrTitle"/>
          </p:nvPr>
        </p:nvSpPr>
        <p:spPr>
          <a:xfrm>
            <a:off x="1696826" y="311086"/>
            <a:ext cx="8729220" cy="1310325"/>
          </a:xfrm>
        </p:spPr>
        <p:txBody>
          <a:bodyPr>
            <a:noAutofit/>
          </a:bodyPr>
          <a:lstStyle/>
          <a:p>
            <a:r>
              <a:rPr lang="en-US" sz="9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3D Printing</a:t>
            </a:r>
          </a:p>
        </p:txBody>
      </p:sp>
      <p:sp>
        <p:nvSpPr>
          <p:cNvPr id="3" name="Subtitle 2">
            <a:extLst>
              <a:ext uri="{FF2B5EF4-FFF2-40B4-BE49-F238E27FC236}">
                <a16:creationId xmlns:a16="http://schemas.microsoft.com/office/drawing/2014/main" id="{73E51C8E-14C1-4DC9-8C25-063A7CDB40CB}"/>
              </a:ext>
            </a:extLst>
          </p:cNvPr>
          <p:cNvSpPr>
            <a:spLocks noGrp="1"/>
          </p:cNvSpPr>
          <p:nvPr>
            <p:ph type="subTitle" idx="1"/>
          </p:nvPr>
        </p:nvSpPr>
        <p:spPr>
          <a:xfrm>
            <a:off x="1765954" y="1074656"/>
            <a:ext cx="8902046" cy="5712643"/>
          </a:xfrm>
        </p:spPr>
        <p:txBody>
          <a:bodyPr>
            <a:normAutofit/>
          </a:bodyPr>
          <a:lstStyle/>
          <a:p>
            <a:endParaRPr lang="en-US" sz="4400" dirty="0">
              <a:latin typeface="Stencil" panose="040409050D0802020404" pitchFamily="82" charset="0"/>
            </a:endParaRPr>
          </a:p>
          <a:p>
            <a:r>
              <a:rPr lang="en-US" sz="4400" dirty="0" err="1">
                <a:latin typeface="Stencil" panose="040409050D0802020404" pitchFamily="82" charset="0"/>
              </a:rPr>
              <a:t>WherE</a:t>
            </a:r>
            <a:r>
              <a:rPr lang="en-US" sz="4400" dirty="0">
                <a:latin typeface="Stencil" panose="040409050D0802020404" pitchFamily="82" charset="0"/>
              </a:rPr>
              <a:t> </a:t>
            </a:r>
            <a:r>
              <a:rPr lang="en-US" sz="4400" dirty="0" err="1">
                <a:latin typeface="Stencil" panose="040409050D0802020404" pitchFamily="82" charset="0"/>
              </a:rPr>
              <a:t>DiD</a:t>
            </a:r>
            <a:r>
              <a:rPr lang="en-US" sz="4400" dirty="0">
                <a:latin typeface="Stencil" panose="040409050D0802020404" pitchFamily="82" charset="0"/>
              </a:rPr>
              <a:t> It Start?</a:t>
            </a:r>
          </a:p>
          <a:p>
            <a:r>
              <a:rPr lang="en-US" sz="4400" dirty="0">
                <a:latin typeface="Stencil" panose="040409050D0802020404" pitchFamily="82" charset="0"/>
              </a:rPr>
              <a:t>What can it be used for?</a:t>
            </a:r>
          </a:p>
          <a:p>
            <a:r>
              <a:rPr lang="en-US" sz="4400" dirty="0">
                <a:latin typeface="Stencil" panose="040409050D0802020404" pitchFamily="82" charset="0"/>
              </a:rPr>
              <a:t> How DOES it work?</a:t>
            </a:r>
          </a:p>
          <a:p>
            <a:r>
              <a:rPr lang="en-US" sz="4400" dirty="0">
                <a:latin typeface="Stencil" panose="040409050D0802020404" pitchFamily="82" charset="0"/>
              </a:rPr>
              <a:t>How much, </a:t>
            </a:r>
            <a:r>
              <a:rPr lang="en-US" sz="4400" dirty="0" err="1">
                <a:latin typeface="Stencil" panose="040409050D0802020404" pitchFamily="82" charset="0"/>
              </a:rPr>
              <a:t>whats</a:t>
            </a:r>
            <a:r>
              <a:rPr lang="en-US" sz="4400" dirty="0">
                <a:latin typeface="Stencil" panose="040409050D0802020404" pitchFamily="82" charset="0"/>
              </a:rPr>
              <a:t> available?</a:t>
            </a:r>
          </a:p>
          <a:p>
            <a:r>
              <a:rPr lang="en-US" sz="4400" dirty="0">
                <a:latin typeface="Stencil" panose="040409050D0802020404" pitchFamily="82" charset="0"/>
              </a:rPr>
              <a:t>Where is it going?</a:t>
            </a:r>
            <a:endParaRPr lang="en-US" sz="3200" dirty="0">
              <a:latin typeface="Stencil" panose="040409050D0802020404" pitchFamily="82" charset="0"/>
            </a:endParaRPr>
          </a:p>
        </p:txBody>
      </p:sp>
    </p:spTree>
    <p:extLst>
      <p:ext uri="{BB962C8B-B14F-4D97-AF65-F5344CB8AC3E}">
        <p14:creationId xmlns:p14="http://schemas.microsoft.com/office/powerpoint/2010/main" val="831613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894650-5E17-4969-979C-F5A22A707548}"/>
              </a:ext>
            </a:extLst>
          </p:cNvPr>
          <p:cNvPicPr>
            <a:picLocks noChangeAspect="1"/>
          </p:cNvPicPr>
          <p:nvPr/>
        </p:nvPicPr>
        <p:blipFill>
          <a:blip r:embed="rId2"/>
          <a:stretch>
            <a:fillRect/>
          </a:stretch>
        </p:blipFill>
        <p:spPr>
          <a:xfrm>
            <a:off x="0" y="825253"/>
            <a:ext cx="12192000" cy="6032747"/>
          </a:xfrm>
          <a:prstGeom prst="rect">
            <a:avLst/>
          </a:prstGeom>
        </p:spPr>
      </p:pic>
      <p:sp>
        <p:nvSpPr>
          <p:cNvPr id="3" name="Rectangle 2">
            <a:extLst>
              <a:ext uri="{FF2B5EF4-FFF2-40B4-BE49-F238E27FC236}">
                <a16:creationId xmlns:a16="http://schemas.microsoft.com/office/drawing/2014/main" id="{935019B2-15D6-4004-81A5-DA7A5BDE622D}"/>
              </a:ext>
            </a:extLst>
          </p:cNvPr>
          <p:cNvSpPr/>
          <p:nvPr/>
        </p:nvSpPr>
        <p:spPr>
          <a:xfrm>
            <a:off x="4198812" y="239877"/>
            <a:ext cx="3416320" cy="461665"/>
          </a:xfrm>
          <a:prstGeom prst="rect">
            <a:avLst/>
          </a:prstGeom>
        </p:spPr>
        <p:txBody>
          <a:bodyPr wrap="none">
            <a:spAutoFit/>
          </a:bodyPr>
          <a:lstStyle/>
          <a:p>
            <a:r>
              <a:rPr lang="en-US" sz="2400" dirty="0" err="1">
                <a:latin typeface="Stencil" panose="040409050D0802020404" pitchFamily="82" charset="0"/>
              </a:rPr>
              <a:t>WherE</a:t>
            </a:r>
            <a:r>
              <a:rPr lang="en-US" sz="2400" dirty="0">
                <a:latin typeface="Stencil" panose="040409050D0802020404" pitchFamily="82" charset="0"/>
              </a:rPr>
              <a:t> </a:t>
            </a:r>
            <a:r>
              <a:rPr lang="en-US" sz="2400" dirty="0" err="1">
                <a:latin typeface="Stencil" panose="040409050D0802020404" pitchFamily="82" charset="0"/>
              </a:rPr>
              <a:t>DiD</a:t>
            </a:r>
            <a:r>
              <a:rPr lang="en-US" sz="2400" dirty="0">
                <a:latin typeface="Stencil" panose="040409050D0802020404" pitchFamily="82" charset="0"/>
              </a:rPr>
              <a:t> It Start?</a:t>
            </a:r>
          </a:p>
        </p:txBody>
      </p:sp>
    </p:spTree>
    <p:extLst>
      <p:ext uri="{BB962C8B-B14F-4D97-AF65-F5344CB8AC3E}">
        <p14:creationId xmlns:p14="http://schemas.microsoft.com/office/powerpoint/2010/main" val="332413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1F367E-027D-4DF2-9C73-20B6BB706368}"/>
              </a:ext>
            </a:extLst>
          </p:cNvPr>
          <p:cNvPicPr>
            <a:picLocks noChangeAspect="1"/>
          </p:cNvPicPr>
          <p:nvPr/>
        </p:nvPicPr>
        <p:blipFill>
          <a:blip r:embed="rId2"/>
          <a:stretch>
            <a:fillRect/>
          </a:stretch>
        </p:blipFill>
        <p:spPr>
          <a:xfrm>
            <a:off x="0" y="857068"/>
            <a:ext cx="12192000" cy="5370286"/>
          </a:xfrm>
          <a:prstGeom prst="rect">
            <a:avLst/>
          </a:prstGeom>
        </p:spPr>
      </p:pic>
      <p:sp>
        <p:nvSpPr>
          <p:cNvPr id="4" name="Rectangle 3">
            <a:extLst>
              <a:ext uri="{FF2B5EF4-FFF2-40B4-BE49-F238E27FC236}">
                <a16:creationId xmlns:a16="http://schemas.microsoft.com/office/drawing/2014/main" id="{B74BCC81-98CD-48CC-B35D-1DC764B5E7A8}"/>
              </a:ext>
            </a:extLst>
          </p:cNvPr>
          <p:cNvSpPr/>
          <p:nvPr/>
        </p:nvSpPr>
        <p:spPr>
          <a:xfrm>
            <a:off x="4058210" y="239877"/>
            <a:ext cx="4213013" cy="461665"/>
          </a:xfrm>
          <a:prstGeom prst="rect">
            <a:avLst/>
          </a:prstGeom>
        </p:spPr>
        <p:txBody>
          <a:bodyPr wrap="none">
            <a:spAutoFit/>
          </a:bodyPr>
          <a:lstStyle/>
          <a:p>
            <a:r>
              <a:rPr lang="en-US" sz="2400" dirty="0">
                <a:latin typeface="Stencil" panose="040409050D0802020404" pitchFamily="82" charset="0"/>
              </a:rPr>
              <a:t>What can it be used for?</a:t>
            </a:r>
          </a:p>
        </p:txBody>
      </p:sp>
    </p:spTree>
    <p:extLst>
      <p:ext uri="{BB962C8B-B14F-4D97-AF65-F5344CB8AC3E}">
        <p14:creationId xmlns:p14="http://schemas.microsoft.com/office/powerpoint/2010/main" val="258111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8D3B6A-F211-4E17-88BC-C3C2DBD5E8A2}"/>
              </a:ext>
            </a:extLst>
          </p:cNvPr>
          <p:cNvPicPr>
            <a:picLocks noChangeAspect="1"/>
          </p:cNvPicPr>
          <p:nvPr/>
        </p:nvPicPr>
        <p:blipFill>
          <a:blip r:embed="rId2"/>
          <a:stretch>
            <a:fillRect/>
          </a:stretch>
        </p:blipFill>
        <p:spPr>
          <a:xfrm>
            <a:off x="0" y="179642"/>
            <a:ext cx="12192000" cy="6498715"/>
          </a:xfrm>
          <a:prstGeom prst="rect">
            <a:avLst/>
          </a:prstGeom>
        </p:spPr>
      </p:pic>
    </p:spTree>
    <p:extLst>
      <p:ext uri="{BB962C8B-B14F-4D97-AF65-F5344CB8AC3E}">
        <p14:creationId xmlns:p14="http://schemas.microsoft.com/office/powerpoint/2010/main" val="33062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BF6DEE-F396-4059-9C3D-BF9FF00D5D72}"/>
              </a:ext>
            </a:extLst>
          </p:cNvPr>
          <p:cNvPicPr>
            <a:picLocks noChangeAspect="1"/>
          </p:cNvPicPr>
          <p:nvPr/>
        </p:nvPicPr>
        <p:blipFill>
          <a:blip r:embed="rId2"/>
          <a:stretch>
            <a:fillRect/>
          </a:stretch>
        </p:blipFill>
        <p:spPr>
          <a:xfrm>
            <a:off x="0" y="236984"/>
            <a:ext cx="12192000" cy="6384031"/>
          </a:xfrm>
          <a:prstGeom prst="rect">
            <a:avLst/>
          </a:prstGeom>
        </p:spPr>
      </p:pic>
    </p:spTree>
    <p:extLst>
      <p:ext uri="{BB962C8B-B14F-4D97-AF65-F5344CB8AC3E}">
        <p14:creationId xmlns:p14="http://schemas.microsoft.com/office/powerpoint/2010/main" val="2181098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1C018D-52DD-49FD-A3A7-0B449AE519C2}"/>
              </a:ext>
            </a:extLst>
          </p:cNvPr>
          <p:cNvPicPr>
            <a:picLocks noChangeAspect="1"/>
          </p:cNvPicPr>
          <p:nvPr/>
        </p:nvPicPr>
        <p:blipFill>
          <a:blip r:embed="rId2"/>
          <a:stretch>
            <a:fillRect/>
          </a:stretch>
        </p:blipFill>
        <p:spPr>
          <a:xfrm>
            <a:off x="0" y="51540"/>
            <a:ext cx="12192000" cy="6754920"/>
          </a:xfrm>
          <a:prstGeom prst="rect">
            <a:avLst/>
          </a:prstGeom>
        </p:spPr>
      </p:pic>
    </p:spTree>
    <p:extLst>
      <p:ext uri="{BB962C8B-B14F-4D97-AF65-F5344CB8AC3E}">
        <p14:creationId xmlns:p14="http://schemas.microsoft.com/office/powerpoint/2010/main" val="153639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75F4D4-8324-4B1D-8DD4-486B04CFF290}"/>
              </a:ext>
            </a:extLst>
          </p:cNvPr>
          <p:cNvPicPr>
            <a:picLocks noChangeAspect="1"/>
          </p:cNvPicPr>
          <p:nvPr/>
        </p:nvPicPr>
        <p:blipFill>
          <a:blip r:embed="rId2"/>
          <a:stretch>
            <a:fillRect/>
          </a:stretch>
        </p:blipFill>
        <p:spPr>
          <a:xfrm>
            <a:off x="0" y="1056114"/>
            <a:ext cx="12192000" cy="4745772"/>
          </a:xfrm>
          <a:prstGeom prst="rect">
            <a:avLst/>
          </a:prstGeom>
        </p:spPr>
      </p:pic>
    </p:spTree>
    <p:extLst>
      <p:ext uri="{BB962C8B-B14F-4D97-AF65-F5344CB8AC3E}">
        <p14:creationId xmlns:p14="http://schemas.microsoft.com/office/powerpoint/2010/main" val="175715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8BEDAA-A3E5-4E24-A1E2-BB59E6C0D191}"/>
              </a:ext>
            </a:extLst>
          </p:cNvPr>
          <p:cNvPicPr>
            <a:picLocks noChangeAspect="1"/>
          </p:cNvPicPr>
          <p:nvPr/>
        </p:nvPicPr>
        <p:blipFill>
          <a:blip r:embed="rId2"/>
          <a:stretch>
            <a:fillRect/>
          </a:stretch>
        </p:blipFill>
        <p:spPr>
          <a:xfrm>
            <a:off x="0" y="1044399"/>
            <a:ext cx="12192000" cy="5431054"/>
          </a:xfrm>
          <a:prstGeom prst="rect">
            <a:avLst/>
          </a:prstGeom>
        </p:spPr>
      </p:pic>
      <p:sp>
        <p:nvSpPr>
          <p:cNvPr id="3" name="Rectangle 2">
            <a:extLst>
              <a:ext uri="{FF2B5EF4-FFF2-40B4-BE49-F238E27FC236}">
                <a16:creationId xmlns:a16="http://schemas.microsoft.com/office/drawing/2014/main" id="{1FAA012C-7AEB-4AE7-BD16-0D176994EF81}"/>
              </a:ext>
            </a:extLst>
          </p:cNvPr>
          <p:cNvSpPr/>
          <p:nvPr/>
        </p:nvSpPr>
        <p:spPr>
          <a:xfrm>
            <a:off x="3927581" y="232715"/>
            <a:ext cx="4213013" cy="461665"/>
          </a:xfrm>
          <a:prstGeom prst="rect">
            <a:avLst/>
          </a:prstGeom>
        </p:spPr>
        <p:txBody>
          <a:bodyPr wrap="none">
            <a:spAutoFit/>
          </a:bodyPr>
          <a:lstStyle/>
          <a:p>
            <a:r>
              <a:rPr lang="en-US" sz="2400" dirty="0">
                <a:latin typeface="Stencil" panose="040409050D0802020404" pitchFamily="82" charset="0"/>
              </a:rPr>
              <a:t>What can it be used for?</a:t>
            </a:r>
          </a:p>
        </p:txBody>
      </p:sp>
    </p:spTree>
    <p:extLst>
      <p:ext uri="{BB962C8B-B14F-4D97-AF65-F5344CB8AC3E}">
        <p14:creationId xmlns:p14="http://schemas.microsoft.com/office/powerpoint/2010/main" val="2834654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05F3FF-7886-40AA-81A1-1BF330947E81}"/>
              </a:ext>
            </a:extLst>
          </p:cNvPr>
          <p:cNvPicPr>
            <a:picLocks noChangeAspect="1"/>
          </p:cNvPicPr>
          <p:nvPr/>
        </p:nvPicPr>
        <p:blipFill>
          <a:blip r:embed="rId2"/>
          <a:stretch>
            <a:fillRect/>
          </a:stretch>
        </p:blipFill>
        <p:spPr>
          <a:xfrm>
            <a:off x="0" y="119416"/>
            <a:ext cx="12192000" cy="5355976"/>
          </a:xfrm>
          <a:prstGeom prst="rect">
            <a:avLst/>
          </a:prstGeom>
        </p:spPr>
      </p:pic>
    </p:spTree>
    <p:extLst>
      <p:ext uri="{BB962C8B-B14F-4D97-AF65-F5344CB8AC3E}">
        <p14:creationId xmlns:p14="http://schemas.microsoft.com/office/powerpoint/2010/main" val="3026578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C5EC0A-C0D6-40A1-9CD4-C862C8B8D7B6}"/>
              </a:ext>
            </a:extLst>
          </p:cNvPr>
          <p:cNvSpPr/>
          <p:nvPr/>
        </p:nvSpPr>
        <p:spPr>
          <a:xfrm>
            <a:off x="423168" y="1725888"/>
            <a:ext cx="11345663" cy="4893647"/>
          </a:xfrm>
          <a:prstGeom prst="rect">
            <a:avLst/>
          </a:prstGeom>
        </p:spPr>
        <p:txBody>
          <a:bodyPr wrap="square">
            <a:spAutoFit/>
          </a:bodyPr>
          <a:lstStyle/>
          <a:p>
            <a:pPr marL="285750" indent="-285750">
              <a:buFont typeface="Wingdings" panose="05000000000000000000" pitchFamily="2" charset="2"/>
              <a:buChar char="v"/>
            </a:pPr>
            <a:r>
              <a:rPr lang="en-US" sz="2400" b="1" dirty="0"/>
              <a:t>RepRap: </a:t>
            </a:r>
            <a:r>
              <a:rPr lang="en-US" sz="2400" dirty="0"/>
              <a:t>RepRap is shorthand for “replicating rapid </a:t>
            </a:r>
            <a:r>
              <a:rPr lang="en-US" sz="2400" dirty="0" err="1"/>
              <a:t>prototypers</a:t>
            </a:r>
            <a:r>
              <a:rPr lang="en-US" sz="2400" dirty="0"/>
              <a:t>”, machines which are open-source 3D printers utilizing the Fused Filament Fabrication process. One of the defining characteristics of a RepRap machine is that it should be capable of printing out its own parts (but not necessarily all of them). Various RepRap designs and build instructions are freely downloadable from </a:t>
            </a:r>
            <a:r>
              <a:rPr lang="en-US" sz="2400" dirty="0">
                <a:hlinkClick r:id="rId2"/>
              </a:rPr>
              <a:t>reprap.org</a:t>
            </a:r>
            <a:r>
              <a:rPr lang="en-US" sz="2400" dirty="0"/>
              <a:t>, where they proudly describe their printers as “humanity’s first general-purpose self-replicating manufacturing machines”.</a:t>
            </a:r>
            <a:endParaRPr lang="en-US" sz="2400" b="1" dirty="0"/>
          </a:p>
          <a:p>
            <a:pPr marL="285750" indent="-285750">
              <a:buFont typeface="Wingdings" panose="05000000000000000000" pitchFamily="2" charset="2"/>
              <a:buChar char="v"/>
            </a:pPr>
            <a:endParaRPr lang="en-US" sz="2400" b="1" dirty="0"/>
          </a:p>
          <a:p>
            <a:pPr marL="285750" indent="-285750">
              <a:buFont typeface="Wingdings" panose="05000000000000000000" pitchFamily="2" charset="2"/>
              <a:buChar char="v"/>
            </a:pPr>
            <a:r>
              <a:rPr lang="en-US" sz="2400" b="1" dirty="0"/>
              <a:t>Additive Manufacturing</a:t>
            </a:r>
            <a:r>
              <a:rPr lang="en-US" sz="2400" dirty="0"/>
              <a:t>: A process of building up a 3 dimensional object one thin layer at a time. 3D printing is only one category of Additive Manufacturing, however it is mostly applied to 3D printing today.</a:t>
            </a:r>
          </a:p>
          <a:p>
            <a:pPr marL="285750" indent="-285750">
              <a:buFont typeface="Wingdings" panose="05000000000000000000" pitchFamily="2" charset="2"/>
              <a:buChar char="v"/>
            </a:pPr>
            <a:endParaRPr lang="en-US" sz="2400" dirty="0"/>
          </a:p>
          <a:p>
            <a:endParaRPr lang="en-US" sz="2400" dirty="0"/>
          </a:p>
        </p:txBody>
      </p:sp>
      <p:sp>
        <p:nvSpPr>
          <p:cNvPr id="4" name="TextBox 3">
            <a:extLst>
              <a:ext uri="{FF2B5EF4-FFF2-40B4-BE49-F238E27FC236}">
                <a16:creationId xmlns:a16="http://schemas.microsoft.com/office/drawing/2014/main" id="{BA08D0B2-BACA-44FA-A083-7956FA29E250}"/>
              </a:ext>
            </a:extLst>
          </p:cNvPr>
          <p:cNvSpPr txBox="1"/>
          <p:nvPr/>
        </p:nvSpPr>
        <p:spPr>
          <a:xfrm>
            <a:off x="3767260" y="1017100"/>
            <a:ext cx="4063013" cy="523220"/>
          </a:xfrm>
          <a:prstGeom prst="rect">
            <a:avLst/>
          </a:prstGeom>
          <a:noFill/>
        </p:spPr>
        <p:txBody>
          <a:bodyPr wrap="square" rtlCol="0">
            <a:spAutoFit/>
          </a:bodyPr>
          <a:lstStyle/>
          <a:p>
            <a:r>
              <a:rPr lang="en-US" sz="2800" dirty="0"/>
              <a:t>3D Printing Terminology</a:t>
            </a:r>
          </a:p>
        </p:txBody>
      </p:sp>
      <p:sp>
        <p:nvSpPr>
          <p:cNvPr id="2" name="Rectangle 1">
            <a:extLst>
              <a:ext uri="{FF2B5EF4-FFF2-40B4-BE49-F238E27FC236}">
                <a16:creationId xmlns:a16="http://schemas.microsoft.com/office/drawing/2014/main" id="{04167379-B1BD-4084-94ED-89AA2371EE30}"/>
              </a:ext>
            </a:extLst>
          </p:cNvPr>
          <p:cNvSpPr/>
          <p:nvPr/>
        </p:nvSpPr>
        <p:spPr>
          <a:xfrm>
            <a:off x="3991579" y="238465"/>
            <a:ext cx="3207929" cy="461665"/>
          </a:xfrm>
          <a:prstGeom prst="rect">
            <a:avLst/>
          </a:prstGeom>
        </p:spPr>
        <p:txBody>
          <a:bodyPr wrap="none">
            <a:spAutoFit/>
          </a:bodyPr>
          <a:lstStyle/>
          <a:p>
            <a:r>
              <a:rPr lang="en-US" sz="2400" dirty="0">
                <a:latin typeface="Stencil" panose="040409050D0802020404" pitchFamily="82" charset="0"/>
              </a:rPr>
              <a:t>How DOES it work?</a:t>
            </a:r>
          </a:p>
        </p:txBody>
      </p:sp>
    </p:spTree>
    <p:extLst>
      <p:ext uri="{BB962C8B-B14F-4D97-AF65-F5344CB8AC3E}">
        <p14:creationId xmlns:p14="http://schemas.microsoft.com/office/powerpoint/2010/main" val="1236729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1BF43F-7353-449A-89E6-08C2AB0B0778}"/>
              </a:ext>
            </a:extLst>
          </p:cNvPr>
          <p:cNvSpPr/>
          <p:nvPr/>
        </p:nvSpPr>
        <p:spPr>
          <a:xfrm>
            <a:off x="554182" y="409507"/>
            <a:ext cx="10977418" cy="5816977"/>
          </a:xfrm>
          <a:prstGeom prst="rect">
            <a:avLst/>
          </a:prstGeom>
        </p:spPr>
        <p:txBody>
          <a:bodyPr wrap="square">
            <a:spAutoFit/>
          </a:bodyPr>
          <a:lstStyle/>
          <a:p>
            <a:pPr marL="285750" indent="-285750">
              <a:buFont typeface="Wingdings" panose="05000000000000000000" pitchFamily="2" charset="2"/>
              <a:buChar char="v"/>
            </a:pPr>
            <a:r>
              <a:rPr lang="en-US" sz="2400" b="1" dirty="0"/>
              <a:t>Filament:</a:t>
            </a:r>
            <a:r>
              <a:rPr lang="en-US" sz="2400" dirty="0"/>
              <a:t> is the base material that’s used to 3D print objects via fused deposition modeling (FDM). Filament is usually a thermoplastic — such as ABS or PLA — that’s fed to a computer controlled print head as a solid, then heated to melting point for extrusion through a small nozzle. The nozzle deposits one layer at a time onto the print bed. Filament is commonly available in spools of either 1.75mm and 3 mm diameters. Many colors are available including ‘Wood’. Samples of colors and ‘Wood’ are next to the machine on the table.</a:t>
            </a:r>
          </a:p>
          <a:p>
            <a:pPr marL="285750" indent="-285750">
              <a:buFont typeface="Wingdings" panose="05000000000000000000" pitchFamily="2" charset="2"/>
              <a:buChar char="v"/>
            </a:pPr>
            <a:endParaRPr lang="en-US" sz="2400" dirty="0"/>
          </a:p>
          <a:p>
            <a:pPr marL="342900" indent="-342900">
              <a:buFont typeface="Wingdings" panose="05000000000000000000" pitchFamily="2" charset="2"/>
              <a:buChar char="v"/>
            </a:pPr>
            <a:r>
              <a:rPr lang="en-US" sz="2400" b="1" dirty="0"/>
              <a:t>Fused Deposition Modeling (FDM): </a:t>
            </a:r>
            <a:r>
              <a:rPr lang="en-US" sz="2400" dirty="0"/>
              <a:t>Uses </a:t>
            </a:r>
            <a:r>
              <a:rPr lang="en-US" sz="2400" b="1" dirty="0"/>
              <a:t>Filamen</a:t>
            </a:r>
            <a:r>
              <a:rPr lang="en-US" sz="2400" dirty="0"/>
              <a:t>t process described above. FDM is actually a term that’s been trademarked by </a:t>
            </a:r>
            <a:r>
              <a:rPr lang="en-US" sz="2400" dirty="0">
                <a:hlinkClick r:id="rId2"/>
              </a:rPr>
              <a:t>Stratasys</a:t>
            </a:r>
            <a:r>
              <a:rPr lang="en-US" sz="2400" dirty="0"/>
              <a:t>. This led to the RepRap open-source community to coin the term “fused filament fabrication” (FFF) for a more generalized and legal way to describe the process</a:t>
            </a:r>
            <a:r>
              <a:rPr lang="en-US" dirty="0"/>
              <a:t>.</a:t>
            </a:r>
          </a:p>
          <a:p>
            <a:pPr marL="342900" indent="-342900">
              <a:buFont typeface="Wingdings" panose="05000000000000000000" pitchFamily="2" charset="2"/>
              <a:buChar char="v"/>
            </a:pPr>
            <a:endParaRPr lang="en-US" dirty="0"/>
          </a:p>
          <a:p>
            <a:pPr marL="342900" indent="-342900">
              <a:buFont typeface="Wingdings" panose="05000000000000000000" pitchFamily="2" charset="2"/>
              <a:buChar char="v"/>
            </a:pPr>
            <a:r>
              <a:rPr lang="en-US" sz="2400" b="1" dirty="0"/>
              <a:t>Fused Filament Fabrication (FFF)</a:t>
            </a:r>
            <a:r>
              <a:rPr lang="en-US" sz="2400" dirty="0"/>
              <a:t>: Alternate name for FDM described in previous bullet.</a:t>
            </a:r>
          </a:p>
          <a:p>
            <a:endParaRPr lang="en-US" dirty="0"/>
          </a:p>
        </p:txBody>
      </p:sp>
    </p:spTree>
    <p:extLst>
      <p:ext uri="{BB962C8B-B14F-4D97-AF65-F5344CB8AC3E}">
        <p14:creationId xmlns:p14="http://schemas.microsoft.com/office/powerpoint/2010/main" val="3670455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998A81-CD8F-4B86-A35E-28D6A604F23C}"/>
              </a:ext>
            </a:extLst>
          </p:cNvPr>
          <p:cNvSpPr/>
          <p:nvPr/>
        </p:nvSpPr>
        <p:spPr>
          <a:xfrm>
            <a:off x="563418" y="0"/>
            <a:ext cx="11065164" cy="6740307"/>
          </a:xfrm>
          <a:prstGeom prst="rect">
            <a:avLst/>
          </a:prstGeom>
        </p:spPr>
        <p:txBody>
          <a:bodyPr wrap="square">
            <a:spAutoFit/>
          </a:bodyPr>
          <a:lstStyle/>
          <a:p>
            <a:pPr marL="285750" indent="-285750">
              <a:buFont typeface="Wingdings" panose="05000000000000000000" pitchFamily="2" charset="2"/>
              <a:buChar char="v"/>
            </a:pPr>
            <a:endParaRPr lang="en-US" sz="2400" dirty="0"/>
          </a:p>
          <a:p>
            <a:pPr marL="285750" indent="-285750">
              <a:buFont typeface="Wingdings" panose="05000000000000000000" pitchFamily="2" charset="2"/>
              <a:buChar char="v"/>
            </a:pPr>
            <a:r>
              <a:rPr lang="en-US" sz="2400" b="1" dirty="0"/>
              <a:t>ABS:</a:t>
            </a:r>
            <a:r>
              <a:rPr lang="en-US" sz="2400" dirty="0"/>
              <a:t> Acrylonitrile Butadiene Styrene filament. The ABS filament is heated and squirted (extruded) onto the printing bed in very fine layers.</a:t>
            </a:r>
          </a:p>
          <a:p>
            <a:pPr marL="285750" indent="-285750">
              <a:buFont typeface="Wingdings" panose="05000000000000000000" pitchFamily="2" charset="2"/>
              <a:buChar char="v"/>
            </a:pPr>
            <a:endParaRPr lang="en-US" sz="2400" dirty="0"/>
          </a:p>
          <a:p>
            <a:pPr marL="342900" indent="-342900">
              <a:buFont typeface="Wingdings" panose="05000000000000000000" pitchFamily="2" charset="2"/>
              <a:buChar char="v"/>
            </a:pPr>
            <a:r>
              <a:rPr lang="en-US" sz="2400" b="1" dirty="0"/>
              <a:t>Polylactic Acid (PLA): </a:t>
            </a:r>
            <a:r>
              <a:rPr lang="en-US" sz="2400" dirty="0"/>
              <a:t>Polylactic Acid, otherwise known as PLA, is a biodegradable plastic that’s used as the build material or ‘filament’ in fused deposition modeling 3D printers. This material is easier to work with than ABS, and the smell is not so unpleasant, but the trade-off is that PLA is structurally more brittle.</a:t>
            </a:r>
          </a:p>
          <a:p>
            <a:pPr marL="285750" indent="-285750">
              <a:buFont typeface="Wingdings" panose="05000000000000000000" pitchFamily="2" charset="2"/>
              <a:buChar char="v"/>
            </a:pPr>
            <a:endParaRPr lang="en-US" sz="2400" dirty="0"/>
          </a:p>
          <a:p>
            <a:pPr marL="342900" indent="-342900">
              <a:buFont typeface="Wingdings" panose="05000000000000000000" pitchFamily="2" charset="2"/>
              <a:buChar char="v"/>
            </a:pPr>
            <a:r>
              <a:rPr lang="en-US" sz="2400" b="1" dirty="0"/>
              <a:t>DMLS or SLS - Direct Metal Laser Sintering or Selective Laser Sintering:</a:t>
            </a:r>
            <a:r>
              <a:rPr lang="en-US" dirty="0"/>
              <a:t> </a:t>
            </a:r>
            <a:r>
              <a:rPr lang="en-US" sz="2400" dirty="0"/>
              <a:t>is a technology commonly employed by 3D printing services for metallic objects. SLS is a powder bed fusion 3D printing technique that uses a laser to selectively fuse — or sinter — together the granules of successive layers of powder.</a:t>
            </a:r>
            <a:endParaRPr lang="en-US" sz="3200" dirty="0"/>
          </a:p>
          <a:p>
            <a:endParaRPr lang="en-US" sz="2400" dirty="0"/>
          </a:p>
          <a:p>
            <a:pPr marL="285750" indent="-285750">
              <a:buFont typeface="Wingdings" panose="05000000000000000000" pitchFamily="2" charset="2"/>
              <a:buChar char="v"/>
            </a:pPr>
            <a:r>
              <a:rPr lang="en-US" sz="2400" b="1" dirty="0"/>
              <a:t>Stereolithographic Apparatus (SLA): </a:t>
            </a:r>
            <a:r>
              <a:rPr lang="en-US" sz="2400" dirty="0"/>
              <a:t>is a 3D printing technology that works via a process called vat photopolymerization. Objects are built in layers. This works using a laser beam to trace out and solidify each successive layer of an object on the surface (or base) of a vat of liquid photopolymer.</a:t>
            </a:r>
          </a:p>
        </p:txBody>
      </p:sp>
    </p:spTree>
    <p:extLst>
      <p:ext uri="{BB962C8B-B14F-4D97-AF65-F5344CB8AC3E}">
        <p14:creationId xmlns:p14="http://schemas.microsoft.com/office/powerpoint/2010/main" val="1561845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3268CB-EA27-43A5-9566-D0DC85830410}"/>
              </a:ext>
            </a:extLst>
          </p:cNvPr>
          <p:cNvSpPr txBox="1"/>
          <p:nvPr/>
        </p:nvSpPr>
        <p:spPr>
          <a:xfrm>
            <a:off x="420624" y="458956"/>
            <a:ext cx="11503152" cy="6309420"/>
          </a:xfrm>
          <a:prstGeom prst="rect">
            <a:avLst/>
          </a:prstGeom>
          <a:noFill/>
        </p:spPr>
        <p:txBody>
          <a:bodyPr wrap="square" rtlCol="0">
            <a:spAutoFit/>
          </a:bodyPr>
          <a:lstStyle/>
          <a:p>
            <a:r>
              <a:rPr lang="en-US" sz="2400" b="1" dirty="0"/>
              <a:t>Where did the simple low cost commercially available machine start:</a:t>
            </a:r>
            <a:endParaRPr lang="en-US" sz="2400" dirty="0"/>
          </a:p>
          <a:p>
            <a:pPr marL="285750" indent="-285750">
              <a:buFont typeface="Wingdings" panose="05000000000000000000" pitchFamily="2" charset="2"/>
              <a:buChar char="v"/>
            </a:pPr>
            <a:r>
              <a:rPr lang="en-US" sz="2400" dirty="0"/>
              <a:t>In 2009 Joseph </a:t>
            </a:r>
            <a:r>
              <a:rPr lang="en-US" sz="2400" dirty="0" err="1"/>
              <a:t>Prusa</a:t>
            </a:r>
            <a:r>
              <a:rPr lang="en-US" sz="2400" dirty="0"/>
              <a:t> in the Czech Republic, using the 2005 RepRap concept, developed a set of standards for an open sourced 3D PLA/ABS Extrusion machine using an Arduino 2650 single board computer and a CNC driver board, stepper motors and hardware. The original 2005 RepRap design and implementation was carried out by 2 Universities in the UK. Metric kits of the PRUSA and PRUSA Mendel machines were sold all over the world. Kits arriving in the US were all Metric. It was 2012 before US ‘inch’ machines were available.</a:t>
            </a:r>
          </a:p>
          <a:p>
            <a:pPr marL="285750" indent="-285750">
              <a:buFont typeface="Wingdings" panose="05000000000000000000" pitchFamily="2" charset="2"/>
              <a:buChar char="v"/>
            </a:pPr>
            <a:endParaRPr lang="en-US" sz="1000" dirty="0"/>
          </a:p>
          <a:p>
            <a:pPr marL="285750" indent="-285750">
              <a:buFont typeface="Wingdings" panose="05000000000000000000" pitchFamily="2" charset="2"/>
              <a:buChar char="v"/>
            </a:pPr>
            <a:r>
              <a:rPr lang="en-US" sz="2400" dirty="0"/>
              <a:t>In 2012 a friend of mine, at Raytheon, bought a </a:t>
            </a:r>
            <a:r>
              <a:rPr lang="en-US" sz="2400" dirty="0" err="1"/>
              <a:t>Prusa</a:t>
            </a:r>
            <a:r>
              <a:rPr lang="en-US" sz="2400" dirty="0"/>
              <a:t> Mk1 RepRap kit for $610. See next slide photo of this, then, advanced design.</a:t>
            </a:r>
          </a:p>
          <a:p>
            <a:endParaRPr lang="en-US" sz="1000" dirty="0"/>
          </a:p>
          <a:p>
            <a:pPr marL="285750" indent="-285750">
              <a:buFont typeface="Wingdings" panose="05000000000000000000" pitchFamily="2" charset="2"/>
              <a:buChar char="v"/>
            </a:pPr>
            <a:r>
              <a:rPr lang="en-US" sz="2400" dirty="0"/>
              <a:t>Back then software was a bit clumsy and relied on very early Rendering and Slicing Software. </a:t>
            </a:r>
            <a:r>
              <a:rPr lang="en-US" sz="2400" dirty="0" err="1"/>
              <a:t>Autocad</a:t>
            </a:r>
            <a:r>
              <a:rPr lang="en-US" sz="2400" dirty="0"/>
              <a:t> was a major player in the 3D software business followed by many imitators. Such programs as Blender and Autodesk were available for free download. The processor software was adapted from early CNC milling machines. Today there are dozens of 3D software, rendering and slicing software packages, many free, open source programs.</a:t>
            </a:r>
            <a:endParaRPr lang="en-US" dirty="0"/>
          </a:p>
        </p:txBody>
      </p:sp>
    </p:spTree>
    <p:extLst>
      <p:ext uri="{BB962C8B-B14F-4D97-AF65-F5344CB8AC3E}">
        <p14:creationId xmlns:p14="http://schemas.microsoft.com/office/powerpoint/2010/main" val="2083141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ECBC9E-656D-4306-A715-5C076C05F24B}"/>
              </a:ext>
            </a:extLst>
          </p:cNvPr>
          <p:cNvPicPr>
            <a:picLocks noChangeAspect="1"/>
          </p:cNvPicPr>
          <p:nvPr/>
        </p:nvPicPr>
        <p:blipFill>
          <a:blip r:embed="rId2"/>
          <a:stretch>
            <a:fillRect/>
          </a:stretch>
        </p:blipFill>
        <p:spPr>
          <a:xfrm>
            <a:off x="2699613" y="0"/>
            <a:ext cx="6792774" cy="6858000"/>
          </a:xfrm>
          <a:prstGeom prst="rect">
            <a:avLst/>
          </a:prstGeom>
        </p:spPr>
      </p:pic>
      <p:sp>
        <p:nvSpPr>
          <p:cNvPr id="3" name="TextBox 2">
            <a:extLst>
              <a:ext uri="{FF2B5EF4-FFF2-40B4-BE49-F238E27FC236}">
                <a16:creationId xmlns:a16="http://schemas.microsoft.com/office/drawing/2014/main" id="{6E5B7AA2-26C8-4001-86F0-99349513DA86}"/>
              </a:ext>
            </a:extLst>
          </p:cNvPr>
          <p:cNvSpPr txBox="1"/>
          <p:nvPr/>
        </p:nvSpPr>
        <p:spPr>
          <a:xfrm>
            <a:off x="150828" y="1206631"/>
            <a:ext cx="2487861" cy="1200329"/>
          </a:xfrm>
          <a:prstGeom prst="rect">
            <a:avLst/>
          </a:prstGeom>
          <a:noFill/>
        </p:spPr>
        <p:txBody>
          <a:bodyPr wrap="none" rtlCol="0">
            <a:spAutoFit/>
          </a:bodyPr>
          <a:lstStyle/>
          <a:p>
            <a:r>
              <a:rPr lang="en-US" sz="2400" dirty="0"/>
              <a:t>Early </a:t>
            </a:r>
            <a:r>
              <a:rPr lang="en-US" sz="2400" dirty="0" err="1"/>
              <a:t>Prusa</a:t>
            </a:r>
            <a:r>
              <a:rPr lang="en-US" sz="2400" dirty="0"/>
              <a:t> Open</a:t>
            </a:r>
          </a:p>
          <a:p>
            <a:r>
              <a:rPr lang="en-US" sz="2400" dirty="0"/>
              <a:t>Source 3D Printer,</a:t>
            </a:r>
          </a:p>
          <a:p>
            <a:r>
              <a:rPr lang="en-US" sz="2400" dirty="0"/>
              <a:t>Circa 2012</a:t>
            </a:r>
          </a:p>
        </p:txBody>
      </p:sp>
    </p:spTree>
    <p:extLst>
      <p:ext uri="{BB962C8B-B14F-4D97-AF65-F5344CB8AC3E}">
        <p14:creationId xmlns:p14="http://schemas.microsoft.com/office/powerpoint/2010/main" val="4220971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2163DF-74EF-4F7F-8E77-445015A02F92}"/>
              </a:ext>
            </a:extLst>
          </p:cNvPr>
          <p:cNvSpPr/>
          <p:nvPr/>
        </p:nvSpPr>
        <p:spPr>
          <a:xfrm>
            <a:off x="478804" y="920621"/>
            <a:ext cx="10972800" cy="5016758"/>
          </a:xfrm>
          <a:prstGeom prst="rect">
            <a:avLst/>
          </a:prstGeom>
        </p:spPr>
        <p:txBody>
          <a:bodyPr wrap="square">
            <a:spAutoFit/>
          </a:bodyPr>
          <a:lstStyle/>
          <a:p>
            <a:pPr marL="285750" indent="-285750">
              <a:buFont typeface="Wingdings" panose="05000000000000000000" pitchFamily="2" charset="2"/>
              <a:buChar char="v"/>
            </a:pPr>
            <a:r>
              <a:rPr lang="en-US" sz="2000" dirty="0"/>
              <a:t>Today Amazon lists over 50 machines from $159 to $5,000, plus Filament materials and parts. eBay currently has over 10,000 listings for machines parts and Filament. As usual with eBay, there are many entries with the same machine but different prices and different shipping options. Because of the open license for the </a:t>
            </a:r>
            <a:r>
              <a:rPr lang="en-US" sz="2000" dirty="0" err="1"/>
              <a:t>Prusa</a:t>
            </a:r>
            <a:r>
              <a:rPr lang="en-US" sz="2000" dirty="0"/>
              <a:t> machine design many manufacturers have sprung up in China, Taiwan and other Asian countries where production lines of printers are hard at work producing your next bath brush, frypan Spatula or Kenwood/</a:t>
            </a:r>
            <a:r>
              <a:rPr lang="en-US" sz="2000" dirty="0" err="1"/>
              <a:t>Icom</a:t>
            </a:r>
            <a:r>
              <a:rPr lang="en-US" sz="2000" dirty="0"/>
              <a:t> Knob.</a:t>
            </a:r>
          </a:p>
          <a:p>
            <a:endParaRPr lang="en-US" sz="2000" dirty="0"/>
          </a:p>
          <a:p>
            <a:pPr marL="285750" indent="-285750">
              <a:buFont typeface="Wingdings" panose="05000000000000000000" pitchFamily="2" charset="2"/>
              <a:buChar char="v"/>
            </a:pPr>
            <a:r>
              <a:rPr lang="en-US" sz="2000" dirty="0"/>
              <a:t>The machine on the table is a kit from GEEETECH in </a:t>
            </a:r>
            <a:r>
              <a:rPr lang="en-US" sz="2000" dirty="0" err="1"/>
              <a:t>Shenzen</a:t>
            </a:r>
            <a:r>
              <a:rPr lang="en-US" sz="2000" dirty="0"/>
              <a:t>, costs $189 with the </a:t>
            </a:r>
            <a:r>
              <a:rPr lang="en-US" sz="2000" dirty="0" err="1"/>
              <a:t>WiFi</a:t>
            </a:r>
            <a:r>
              <a:rPr lang="en-US" sz="2000" dirty="0"/>
              <a:t> module and is shipped from Amazon distribution centers. It is based on the PRUSA i3. The </a:t>
            </a:r>
            <a:r>
              <a:rPr lang="en-US" sz="2000" dirty="0" err="1"/>
              <a:t>Geeetech</a:t>
            </a:r>
            <a:r>
              <a:rPr lang="en-US" sz="2000" dirty="0"/>
              <a:t> model is; i3 Pro W. If you look closely the frame is made of laminated Wood. The same hardware is available with an acrylic or aluminum frame. </a:t>
            </a:r>
          </a:p>
          <a:p>
            <a:endParaRPr lang="en-US" sz="2000" dirty="0"/>
          </a:p>
          <a:p>
            <a:pPr marL="285750" indent="-285750">
              <a:buFont typeface="Wingdings" panose="05000000000000000000" pitchFamily="2" charset="2"/>
              <a:buChar char="v"/>
            </a:pPr>
            <a:r>
              <a:rPr lang="en-US" sz="2000" dirty="0"/>
              <a:t>I built this kit with a non-technical friend, it took around 40 hours. Assembly of the kit met several problems, one of which was the Chinglish assembly and Users manuals. Others were sequence of assembly, fit of parts. I solved several problems for the supplier, and am currently rewriting the assembly manual, in MS Word, Track Changes On! </a:t>
            </a:r>
          </a:p>
        </p:txBody>
      </p:sp>
      <p:sp>
        <p:nvSpPr>
          <p:cNvPr id="4" name="Rectangle 3">
            <a:extLst>
              <a:ext uri="{FF2B5EF4-FFF2-40B4-BE49-F238E27FC236}">
                <a16:creationId xmlns:a16="http://schemas.microsoft.com/office/drawing/2014/main" id="{C9997786-361D-482F-AE22-7F325526EC20}"/>
              </a:ext>
            </a:extLst>
          </p:cNvPr>
          <p:cNvSpPr/>
          <p:nvPr/>
        </p:nvSpPr>
        <p:spPr>
          <a:xfrm>
            <a:off x="3460708" y="222460"/>
            <a:ext cx="4923143" cy="461665"/>
          </a:xfrm>
          <a:prstGeom prst="rect">
            <a:avLst/>
          </a:prstGeom>
        </p:spPr>
        <p:txBody>
          <a:bodyPr wrap="none">
            <a:spAutoFit/>
          </a:bodyPr>
          <a:lstStyle/>
          <a:p>
            <a:r>
              <a:rPr lang="en-US" sz="2400" dirty="0">
                <a:latin typeface="Stencil" panose="040409050D0802020404" pitchFamily="82" charset="0"/>
              </a:rPr>
              <a:t>How much, what's available?</a:t>
            </a:r>
          </a:p>
        </p:txBody>
      </p:sp>
    </p:spTree>
    <p:extLst>
      <p:ext uri="{BB962C8B-B14F-4D97-AF65-F5344CB8AC3E}">
        <p14:creationId xmlns:p14="http://schemas.microsoft.com/office/powerpoint/2010/main" val="3365310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6E587C-7CAC-455A-B69E-3C24638B30E2}"/>
              </a:ext>
            </a:extLst>
          </p:cNvPr>
          <p:cNvSpPr/>
          <p:nvPr/>
        </p:nvSpPr>
        <p:spPr>
          <a:xfrm>
            <a:off x="499872" y="951398"/>
            <a:ext cx="11192256" cy="5262979"/>
          </a:xfrm>
          <a:prstGeom prst="rect">
            <a:avLst/>
          </a:prstGeom>
        </p:spPr>
        <p:txBody>
          <a:bodyPr wrap="square">
            <a:spAutoFit/>
          </a:bodyPr>
          <a:lstStyle/>
          <a:p>
            <a:pPr marL="285750" indent="-285750">
              <a:buFont typeface="Wingdings" panose="05000000000000000000" pitchFamily="2" charset="2"/>
              <a:buChar char="v"/>
            </a:pPr>
            <a:r>
              <a:rPr lang="en-US" sz="2000" dirty="0"/>
              <a:t>Because the kit came from US stock, Amazon Distribution Center, a major change had not been included in the kit. The ‘Z’ axis used 8mm Threaded rods. The rods were bent and caused various components to jog around and bind. I read all the Blogs and ordered some 8mm Lead Screw rods to try them. Contact with the supplier revealed that they had changed the design and now used 8mm </a:t>
            </a:r>
            <a:r>
              <a:rPr lang="en-US" sz="2000" dirty="0" err="1"/>
              <a:t>dia</a:t>
            </a:r>
            <a:r>
              <a:rPr lang="en-US" sz="2000" dirty="0"/>
              <a:t>, 8mm lead, 4 start Lead Screw rods. The supplier sent me a mod kit via DHL priority, with an apology. It worked great and even better when I added spring tensioners to the Lead Screws. </a:t>
            </a:r>
          </a:p>
          <a:p>
            <a:pPr marL="285750" indent="-285750">
              <a:buFont typeface="Wingdings" panose="05000000000000000000" pitchFamily="2" charset="2"/>
              <a:buChar char="v"/>
            </a:pPr>
            <a:endParaRPr lang="en-US" sz="2000" dirty="0"/>
          </a:p>
          <a:p>
            <a:r>
              <a:rPr lang="en-US" sz="2400" b="1" dirty="0"/>
              <a:t>The whole point of this bullet is that, any Kit machine, or ready built machine you buy, check with the manufacturer to make sure you have the latest kit parts, firmware and software.</a:t>
            </a:r>
          </a:p>
          <a:p>
            <a:pPr marL="285750" indent="-285750">
              <a:buFont typeface="Wingdings" panose="05000000000000000000" pitchFamily="2" charset="2"/>
              <a:buChar char="v"/>
            </a:pPr>
            <a:endParaRPr lang="en-US" sz="2400" dirty="0"/>
          </a:p>
          <a:p>
            <a:pPr marL="285750" indent="-285750">
              <a:buFont typeface="Wingdings" panose="05000000000000000000" pitchFamily="2" charset="2"/>
              <a:buChar char="v"/>
            </a:pPr>
            <a:r>
              <a:rPr lang="en-US" sz="2000" dirty="0"/>
              <a:t>There are dozens of variations of this </a:t>
            </a:r>
            <a:r>
              <a:rPr lang="en-US" sz="2000" dirty="0" err="1"/>
              <a:t>ReRap</a:t>
            </a:r>
            <a:r>
              <a:rPr lang="en-US" sz="2000" dirty="0"/>
              <a:t>/</a:t>
            </a:r>
            <a:r>
              <a:rPr lang="en-US" sz="2000" dirty="0" err="1"/>
              <a:t>Prusa</a:t>
            </a:r>
            <a:r>
              <a:rPr lang="en-US" sz="2000" dirty="0"/>
              <a:t> open source architecture, but the key is that the Stepper motors are similar, the extruder heads are similar, the screw thread rods, slide rods and Lead screw rods are similar and, are available as parts for spares, or building a machine. The GEEETECH and others use the All-in-one, GT2650 Processor and driver board. A photo of the board is shown below.</a:t>
            </a:r>
          </a:p>
          <a:p>
            <a:endParaRPr lang="en-US" sz="2000" dirty="0"/>
          </a:p>
        </p:txBody>
      </p:sp>
    </p:spTree>
    <p:extLst>
      <p:ext uri="{BB962C8B-B14F-4D97-AF65-F5344CB8AC3E}">
        <p14:creationId xmlns:p14="http://schemas.microsoft.com/office/powerpoint/2010/main" val="1107730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D3EFB-B1C2-4B36-BF17-E6DCE25A3DB7}"/>
              </a:ext>
            </a:extLst>
          </p:cNvPr>
          <p:cNvPicPr>
            <a:picLocks noChangeAspect="1"/>
          </p:cNvPicPr>
          <p:nvPr/>
        </p:nvPicPr>
        <p:blipFill>
          <a:blip r:embed="rId2"/>
          <a:stretch>
            <a:fillRect/>
          </a:stretch>
        </p:blipFill>
        <p:spPr>
          <a:xfrm>
            <a:off x="1574276" y="72015"/>
            <a:ext cx="8955464" cy="6545601"/>
          </a:xfrm>
          <a:prstGeom prst="rect">
            <a:avLst/>
          </a:prstGeom>
        </p:spPr>
      </p:pic>
    </p:spTree>
    <p:extLst>
      <p:ext uri="{BB962C8B-B14F-4D97-AF65-F5344CB8AC3E}">
        <p14:creationId xmlns:p14="http://schemas.microsoft.com/office/powerpoint/2010/main" val="657247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B2F9E0-69CD-4910-816D-3B2D79C9DA72}"/>
              </a:ext>
            </a:extLst>
          </p:cNvPr>
          <p:cNvSpPr/>
          <p:nvPr/>
        </p:nvSpPr>
        <p:spPr>
          <a:xfrm>
            <a:off x="4520889" y="266003"/>
            <a:ext cx="3150221" cy="461665"/>
          </a:xfrm>
          <a:prstGeom prst="rect">
            <a:avLst/>
          </a:prstGeom>
        </p:spPr>
        <p:txBody>
          <a:bodyPr wrap="none">
            <a:spAutoFit/>
          </a:bodyPr>
          <a:lstStyle/>
          <a:p>
            <a:r>
              <a:rPr lang="en-US" sz="2400" dirty="0">
                <a:latin typeface="Stencil" panose="040409050D0802020404" pitchFamily="82" charset="0"/>
              </a:rPr>
              <a:t>Where is it going?</a:t>
            </a:r>
            <a:endParaRPr lang="en-US" sz="1600" dirty="0">
              <a:latin typeface="Stencil" panose="040409050D0802020404" pitchFamily="82" charset="0"/>
            </a:endParaRPr>
          </a:p>
        </p:txBody>
      </p:sp>
      <p:sp>
        <p:nvSpPr>
          <p:cNvPr id="4" name="TextBox 3">
            <a:extLst>
              <a:ext uri="{FF2B5EF4-FFF2-40B4-BE49-F238E27FC236}">
                <a16:creationId xmlns:a16="http://schemas.microsoft.com/office/drawing/2014/main" id="{01B92294-D773-4D41-A3B1-EE9CEDFB0B05}"/>
              </a:ext>
            </a:extLst>
          </p:cNvPr>
          <p:cNvSpPr txBox="1"/>
          <p:nvPr/>
        </p:nvSpPr>
        <p:spPr>
          <a:xfrm>
            <a:off x="770710" y="727668"/>
            <a:ext cx="11086010" cy="5755422"/>
          </a:xfrm>
          <a:prstGeom prst="rect">
            <a:avLst/>
          </a:prstGeom>
          <a:noFill/>
        </p:spPr>
        <p:txBody>
          <a:bodyPr wrap="square" rtlCol="0">
            <a:spAutoFit/>
          </a:bodyPr>
          <a:lstStyle/>
          <a:p>
            <a:pPr marL="285750" indent="-285750">
              <a:buFont typeface="Wingdings" panose="05000000000000000000" pitchFamily="2" charset="2"/>
              <a:buChar char="v"/>
            </a:pPr>
            <a:r>
              <a:rPr lang="en-US" sz="2000" dirty="0"/>
              <a:t>Office block complete with decoration and furniture built in 17 days</a:t>
            </a:r>
          </a:p>
          <a:p>
            <a:pPr marL="285750" indent="-285750">
              <a:buFont typeface="Wingdings" panose="05000000000000000000" pitchFamily="2" charset="2"/>
              <a:buChar char="v"/>
            </a:pPr>
            <a:r>
              <a:rPr lang="en-US" sz="2000" dirty="0"/>
              <a:t>Livable house built in 16 hours</a:t>
            </a:r>
          </a:p>
          <a:p>
            <a:pPr marL="285750" indent="-285750">
              <a:buFont typeface="Wingdings" panose="05000000000000000000" pitchFamily="2" charset="2"/>
              <a:buChar char="v"/>
            </a:pPr>
            <a:r>
              <a:rPr lang="en-US" sz="2000" dirty="0"/>
              <a:t>Chinese companies have thousands of 3D printers producing your next bath brush/comb/spatula/pen/mouse.</a:t>
            </a:r>
          </a:p>
          <a:p>
            <a:pPr marL="285750" indent="-285750">
              <a:buFont typeface="Wingdings" panose="05000000000000000000" pitchFamily="2" charset="2"/>
              <a:buChar char="v"/>
            </a:pPr>
            <a:r>
              <a:rPr lang="en-US" sz="2000" dirty="0"/>
              <a:t>15 Cooper S Minis with major 3D printed parts sold in France</a:t>
            </a:r>
          </a:p>
          <a:p>
            <a:pPr marL="285750" indent="-285750">
              <a:buFont typeface="Wingdings" panose="05000000000000000000" pitchFamily="2" charset="2"/>
              <a:buChar char="v"/>
            </a:pPr>
            <a:r>
              <a:rPr lang="en-US" sz="2000" dirty="0"/>
              <a:t>Boeing/Lockheed plan to place 3D printing facilities around the world to print metal and plastic component spares</a:t>
            </a:r>
          </a:p>
          <a:p>
            <a:pPr marL="285750" indent="-285750">
              <a:buFont typeface="Wingdings" panose="05000000000000000000" pitchFamily="2" charset="2"/>
              <a:buChar char="v"/>
            </a:pPr>
            <a:r>
              <a:rPr lang="en-US" sz="2000" dirty="0"/>
              <a:t>2019 BMW has 3D printed components</a:t>
            </a:r>
          </a:p>
          <a:p>
            <a:pPr marL="285750" indent="-285750">
              <a:buFont typeface="Wingdings" panose="05000000000000000000" pitchFamily="2" charset="2"/>
              <a:buChar char="v"/>
            </a:pPr>
            <a:r>
              <a:rPr lang="en-US" sz="2000" dirty="0"/>
              <a:t>Several new ‘supercars’ built with 3D printing</a:t>
            </a:r>
          </a:p>
          <a:p>
            <a:pPr marL="285750" indent="-285750">
              <a:buFont typeface="Wingdings" panose="05000000000000000000" pitchFamily="2" charset="2"/>
              <a:buChar char="v"/>
            </a:pPr>
            <a:r>
              <a:rPr lang="en-US" sz="2000" dirty="0"/>
              <a:t>3D printer on ISS (3</a:t>
            </a:r>
            <a:r>
              <a:rPr lang="en-US" sz="2000" baseline="30000" dirty="0"/>
              <a:t>rd</a:t>
            </a:r>
            <a:r>
              <a:rPr lang="en-US" sz="2000" dirty="0"/>
              <a:t> generation) is not there for fun. NASA are experimenting with machines to make tools and components and spare parts </a:t>
            </a:r>
            <a:r>
              <a:rPr lang="en-US" sz="2000" u="sng" dirty="0"/>
              <a:t>on</a:t>
            </a:r>
            <a:r>
              <a:rPr lang="en-US" sz="2000" dirty="0"/>
              <a:t> interstellar flights. </a:t>
            </a:r>
          </a:p>
          <a:p>
            <a:pPr marL="285750" indent="-285750">
              <a:buFont typeface="Wingdings" panose="05000000000000000000" pitchFamily="2" charset="2"/>
              <a:buChar char="v"/>
            </a:pPr>
            <a:r>
              <a:rPr lang="en-US" sz="2000" dirty="0"/>
              <a:t>Bones and body parts being built with 3D printing, all over the world.</a:t>
            </a:r>
          </a:p>
          <a:p>
            <a:pPr marL="285750" indent="-285750">
              <a:buFont typeface="Wingdings" panose="05000000000000000000" pitchFamily="2" charset="2"/>
              <a:buChar char="v"/>
            </a:pPr>
            <a:r>
              <a:rPr lang="en-US" sz="2000" dirty="0"/>
              <a:t>YEGGI Web site as of 1/14/19, has 1.72M 3D printer files. (https://www.yeggi.com/)</a:t>
            </a:r>
          </a:p>
          <a:p>
            <a:pPr marL="285750" indent="-285750">
              <a:buFont typeface="Wingdings" panose="05000000000000000000" pitchFamily="2" charset="2"/>
              <a:buChar char="v"/>
            </a:pPr>
            <a:r>
              <a:rPr lang="en-US" sz="2000" dirty="0" err="1"/>
              <a:t>Thingiverse</a:t>
            </a:r>
            <a:r>
              <a:rPr lang="en-US" sz="2000" dirty="0"/>
              <a:t> Web site as of 1/14/19, has 1.278M 3D printer files (</a:t>
            </a:r>
            <a:r>
              <a:rPr lang="en-US" sz="2000" dirty="0">
                <a:hlinkClick r:id="rId2"/>
              </a:rPr>
              <a:t>https://www.thingiverse.com/explore/newest/3d-printing/</a:t>
            </a:r>
            <a:r>
              <a:rPr lang="en-US" sz="2000" dirty="0"/>
              <a:t>)</a:t>
            </a:r>
          </a:p>
          <a:p>
            <a:pPr marL="285750" indent="-285750">
              <a:buFont typeface="Wingdings" panose="05000000000000000000" pitchFamily="2" charset="2"/>
              <a:buChar char="v"/>
            </a:pPr>
            <a:endParaRPr lang="en-US" sz="2000" dirty="0"/>
          </a:p>
          <a:p>
            <a:r>
              <a:rPr lang="en-US" sz="2400" dirty="0"/>
              <a:t>The following slides illustrate what is happening in the ‘Additive Manufacturing’, ‘3D printing’ world around us.</a:t>
            </a:r>
          </a:p>
        </p:txBody>
      </p:sp>
    </p:spTree>
    <p:extLst>
      <p:ext uri="{BB962C8B-B14F-4D97-AF65-F5344CB8AC3E}">
        <p14:creationId xmlns:p14="http://schemas.microsoft.com/office/powerpoint/2010/main" val="1323534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65CF9C-3584-41A2-BDE1-A2CE9908C2FD}"/>
              </a:ext>
            </a:extLst>
          </p:cNvPr>
          <p:cNvPicPr>
            <a:picLocks noChangeAspect="1"/>
          </p:cNvPicPr>
          <p:nvPr/>
        </p:nvPicPr>
        <p:blipFill>
          <a:blip r:embed="rId2"/>
          <a:stretch>
            <a:fillRect/>
          </a:stretch>
        </p:blipFill>
        <p:spPr>
          <a:xfrm>
            <a:off x="1907177" y="792480"/>
            <a:ext cx="8229600" cy="5760799"/>
          </a:xfrm>
          <a:prstGeom prst="rect">
            <a:avLst/>
          </a:prstGeom>
        </p:spPr>
      </p:pic>
      <p:sp>
        <p:nvSpPr>
          <p:cNvPr id="3" name="Rectangle 2">
            <a:extLst>
              <a:ext uri="{FF2B5EF4-FFF2-40B4-BE49-F238E27FC236}">
                <a16:creationId xmlns:a16="http://schemas.microsoft.com/office/drawing/2014/main" id="{F95179B4-4701-4B41-B834-077463869500}"/>
              </a:ext>
            </a:extLst>
          </p:cNvPr>
          <p:cNvSpPr/>
          <p:nvPr/>
        </p:nvSpPr>
        <p:spPr>
          <a:xfrm>
            <a:off x="4446866" y="144083"/>
            <a:ext cx="3150221" cy="461665"/>
          </a:xfrm>
          <a:prstGeom prst="rect">
            <a:avLst/>
          </a:prstGeom>
        </p:spPr>
        <p:txBody>
          <a:bodyPr wrap="none">
            <a:spAutoFit/>
          </a:bodyPr>
          <a:lstStyle/>
          <a:p>
            <a:r>
              <a:rPr lang="en-US" sz="2400" dirty="0">
                <a:latin typeface="Stencil" panose="040409050D0802020404" pitchFamily="82" charset="0"/>
              </a:rPr>
              <a:t>Where is it going?</a:t>
            </a:r>
            <a:endParaRPr lang="en-US" sz="1600" dirty="0">
              <a:latin typeface="Stencil" panose="040409050D0802020404" pitchFamily="82" charset="0"/>
            </a:endParaRPr>
          </a:p>
        </p:txBody>
      </p:sp>
    </p:spTree>
    <p:extLst>
      <p:ext uri="{BB962C8B-B14F-4D97-AF65-F5344CB8AC3E}">
        <p14:creationId xmlns:p14="http://schemas.microsoft.com/office/powerpoint/2010/main" val="72949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AF73D3-B586-49A2-9826-228EA1068DD3}"/>
              </a:ext>
            </a:extLst>
          </p:cNvPr>
          <p:cNvPicPr>
            <a:picLocks noChangeAspect="1"/>
          </p:cNvPicPr>
          <p:nvPr/>
        </p:nvPicPr>
        <p:blipFill>
          <a:blip r:embed="rId2"/>
          <a:stretch>
            <a:fillRect/>
          </a:stretch>
        </p:blipFill>
        <p:spPr>
          <a:xfrm>
            <a:off x="1994263" y="657999"/>
            <a:ext cx="8020594" cy="6003667"/>
          </a:xfrm>
          <a:prstGeom prst="rect">
            <a:avLst/>
          </a:prstGeom>
        </p:spPr>
      </p:pic>
      <p:sp>
        <p:nvSpPr>
          <p:cNvPr id="4" name="Rectangle 3">
            <a:extLst>
              <a:ext uri="{FF2B5EF4-FFF2-40B4-BE49-F238E27FC236}">
                <a16:creationId xmlns:a16="http://schemas.microsoft.com/office/drawing/2014/main" id="{9B4B1798-54F7-4584-AE73-52A6F10987CD}"/>
              </a:ext>
            </a:extLst>
          </p:cNvPr>
          <p:cNvSpPr/>
          <p:nvPr/>
        </p:nvSpPr>
        <p:spPr>
          <a:xfrm>
            <a:off x="4429449" y="196334"/>
            <a:ext cx="3150221" cy="461665"/>
          </a:xfrm>
          <a:prstGeom prst="rect">
            <a:avLst/>
          </a:prstGeom>
        </p:spPr>
        <p:txBody>
          <a:bodyPr wrap="none">
            <a:spAutoFit/>
          </a:bodyPr>
          <a:lstStyle/>
          <a:p>
            <a:r>
              <a:rPr lang="en-US" sz="2400" dirty="0">
                <a:latin typeface="Stencil" panose="040409050D0802020404" pitchFamily="82" charset="0"/>
              </a:rPr>
              <a:t>Where is it going?</a:t>
            </a:r>
            <a:endParaRPr lang="en-US" sz="1600" dirty="0">
              <a:latin typeface="Stencil" panose="040409050D0802020404" pitchFamily="82" charset="0"/>
            </a:endParaRPr>
          </a:p>
        </p:txBody>
      </p:sp>
    </p:spTree>
    <p:extLst>
      <p:ext uri="{BB962C8B-B14F-4D97-AF65-F5344CB8AC3E}">
        <p14:creationId xmlns:p14="http://schemas.microsoft.com/office/powerpoint/2010/main" val="1977540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70B7C-8295-423D-A5E6-E3ECA74AEBCF}"/>
              </a:ext>
            </a:extLst>
          </p:cNvPr>
          <p:cNvPicPr>
            <a:picLocks noChangeAspect="1"/>
          </p:cNvPicPr>
          <p:nvPr/>
        </p:nvPicPr>
        <p:blipFill>
          <a:blip r:embed="rId2"/>
          <a:stretch>
            <a:fillRect/>
          </a:stretch>
        </p:blipFill>
        <p:spPr>
          <a:xfrm>
            <a:off x="2525486" y="242887"/>
            <a:ext cx="6783977" cy="6372225"/>
          </a:xfrm>
          <a:prstGeom prst="rect">
            <a:avLst/>
          </a:prstGeom>
        </p:spPr>
      </p:pic>
    </p:spTree>
    <p:extLst>
      <p:ext uri="{BB962C8B-B14F-4D97-AF65-F5344CB8AC3E}">
        <p14:creationId xmlns:p14="http://schemas.microsoft.com/office/powerpoint/2010/main" val="332739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55A5F6-52A1-417B-B6C2-6C5B4B05E746}"/>
              </a:ext>
            </a:extLst>
          </p:cNvPr>
          <p:cNvPicPr>
            <a:picLocks noChangeAspect="1"/>
          </p:cNvPicPr>
          <p:nvPr/>
        </p:nvPicPr>
        <p:blipFill>
          <a:blip r:embed="rId2"/>
          <a:stretch>
            <a:fillRect/>
          </a:stretch>
        </p:blipFill>
        <p:spPr>
          <a:xfrm>
            <a:off x="829558" y="339365"/>
            <a:ext cx="10880131" cy="6278251"/>
          </a:xfrm>
          <a:prstGeom prst="rect">
            <a:avLst/>
          </a:prstGeom>
        </p:spPr>
      </p:pic>
    </p:spTree>
    <p:extLst>
      <p:ext uri="{BB962C8B-B14F-4D97-AF65-F5344CB8AC3E}">
        <p14:creationId xmlns:p14="http://schemas.microsoft.com/office/powerpoint/2010/main" val="838332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36CBA9-DA95-48BD-A94B-ADA8462F57A5}"/>
              </a:ext>
            </a:extLst>
          </p:cNvPr>
          <p:cNvSpPr txBox="1"/>
          <p:nvPr/>
        </p:nvSpPr>
        <p:spPr>
          <a:xfrm>
            <a:off x="1201063" y="823047"/>
            <a:ext cx="10241280" cy="5809283"/>
          </a:xfrm>
          <a:prstGeom prst="rect">
            <a:avLst/>
          </a:prstGeom>
          <a:noFill/>
        </p:spPr>
        <p:txBody>
          <a:bodyPr wrap="square" rtlCol="0">
            <a:spAutoFit/>
          </a:bodyPr>
          <a:lstStyle/>
          <a:p>
            <a:pPr marL="342900" indent="-342900">
              <a:buFont typeface="Wingdings" panose="05000000000000000000" pitchFamily="2" charset="2"/>
              <a:buChar char="v"/>
            </a:pPr>
            <a:r>
              <a:rPr lang="en-US" sz="2400" dirty="0"/>
              <a:t>3D printing, Additive Manufacturing, is expanding in leaps and bounds, from outdoor printing of buildings, to indoor printing of campers, to body parts, to metal components.</a:t>
            </a:r>
          </a:p>
          <a:p>
            <a:endParaRPr lang="en-US" sz="1600" dirty="0"/>
          </a:p>
          <a:p>
            <a:pPr marL="342900" indent="-342900">
              <a:buFont typeface="Wingdings" panose="05000000000000000000" pitchFamily="2" charset="2"/>
              <a:buChar char="v"/>
            </a:pPr>
            <a:r>
              <a:rPr lang="en-US" sz="2400" dirty="0"/>
              <a:t>Buying a $200 printer and a couple of $23 rolls of Filament could get you on your way to experimenting, making useful things from web based .</a:t>
            </a:r>
            <a:r>
              <a:rPr lang="en-US" sz="2400" dirty="0" err="1"/>
              <a:t>stl</a:t>
            </a:r>
            <a:r>
              <a:rPr lang="en-US" sz="2400" dirty="0"/>
              <a:t> files.</a:t>
            </a:r>
          </a:p>
          <a:p>
            <a:endParaRPr lang="en-US" sz="900" dirty="0"/>
          </a:p>
          <a:p>
            <a:pPr marL="342900" indent="-342900">
              <a:buFont typeface="Wingdings" panose="05000000000000000000" pitchFamily="2" charset="2"/>
              <a:buChar char="v"/>
            </a:pPr>
            <a:r>
              <a:rPr lang="en-US" sz="2400" b="1" dirty="0"/>
              <a:t>Near future scenario:</a:t>
            </a:r>
          </a:p>
          <a:p>
            <a:endParaRPr lang="en-US" sz="1050" dirty="0"/>
          </a:p>
          <a:p>
            <a:r>
              <a:rPr lang="en-US" sz="2400" dirty="0"/>
              <a:t>Nuts &amp; Volts Magazine or </a:t>
            </a:r>
            <a:r>
              <a:rPr lang="en-US" sz="2400" dirty="0" err="1"/>
              <a:t>Elektor</a:t>
            </a:r>
            <a:r>
              <a:rPr lang="en-US" sz="2400" dirty="0"/>
              <a:t>, or QST or QSX, project for a 40W Self Modulated </a:t>
            </a:r>
            <a:r>
              <a:rPr lang="en-US" sz="2400" dirty="0" err="1"/>
              <a:t>Hoopty</a:t>
            </a:r>
            <a:r>
              <a:rPr lang="en-US" sz="2400" dirty="0"/>
              <a:t> Do**. Go to Website </a:t>
            </a:r>
            <a:r>
              <a:rPr lang="en-US" sz="2400" dirty="0">
                <a:hlinkClick r:id="rId2"/>
              </a:rPr>
              <a:t>www.Hoopty.Do</a:t>
            </a:r>
            <a:r>
              <a:rPr lang="en-US" sz="2400" dirty="0"/>
              <a:t> and download the:</a:t>
            </a:r>
          </a:p>
          <a:p>
            <a:r>
              <a:rPr lang="en-US" sz="2400" dirty="0"/>
              <a:t>- Schematic</a:t>
            </a:r>
          </a:p>
          <a:p>
            <a:r>
              <a:rPr lang="en-US" sz="2400" dirty="0"/>
              <a:t>- Parts List</a:t>
            </a:r>
          </a:p>
          <a:p>
            <a:r>
              <a:rPr lang="en-US" sz="2400" dirty="0"/>
              <a:t>- PC Board pattern</a:t>
            </a:r>
          </a:p>
          <a:p>
            <a:r>
              <a:rPr lang="en-US" sz="2400" dirty="0"/>
              <a:t>- Alignment Instructions</a:t>
            </a:r>
          </a:p>
          <a:p>
            <a:pPr marL="342900" indent="-342900">
              <a:buFontTx/>
              <a:buChar char="-"/>
            </a:pPr>
            <a:r>
              <a:rPr lang="en-US" sz="2400" b="1" dirty="0"/>
              <a:t>3D printing .STL file for the Cabinet &amp; Front Panel</a:t>
            </a:r>
          </a:p>
          <a:p>
            <a:r>
              <a:rPr lang="en-US" sz="2400" b="1" dirty="0"/>
              <a:t>** </a:t>
            </a:r>
            <a:r>
              <a:rPr lang="en-US" sz="2000" dirty="0" err="1"/>
              <a:t>Hoopty</a:t>
            </a:r>
            <a:r>
              <a:rPr lang="en-US" sz="2000" dirty="0"/>
              <a:t> Do, a mythical electronic device that does not do much of anything.</a:t>
            </a:r>
            <a:endParaRPr lang="en-US" dirty="0"/>
          </a:p>
        </p:txBody>
      </p:sp>
      <p:sp>
        <p:nvSpPr>
          <p:cNvPr id="3" name="TextBox 2">
            <a:extLst>
              <a:ext uri="{FF2B5EF4-FFF2-40B4-BE49-F238E27FC236}">
                <a16:creationId xmlns:a16="http://schemas.microsoft.com/office/drawing/2014/main" id="{ED99322A-F0F2-4653-961A-55B1AACD1030}"/>
              </a:ext>
            </a:extLst>
          </p:cNvPr>
          <p:cNvSpPr txBox="1"/>
          <p:nvPr/>
        </p:nvSpPr>
        <p:spPr>
          <a:xfrm>
            <a:off x="4930219" y="301658"/>
            <a:ext cx="1651158" cy="461665"/>
          </a:xfrm>
          <a:prstGeom prst="rect">
            <a:avLst/>
          </a:prstGeom>
          <a:noFill/>
        </p:spPr>
        <p:txBody>
          <a:bodyPr wrap="none" rtlCol="0">
            <a:spAutoFit/>
          </a:bodyPr>
          <a:lstStyle/>
          <a:p>
            <a:r>
              <a:rPr lang="en-US" sz="2400" b="1" dirty="0"/>
              <a:t>What Now</a:t>
            </a:r>
            <a:r>
              <a:rPr lang="en-US" sz="2400" dirty="0"/>
              <a:t>!</a:t>
            </a:r>
          </a:p>
        </p:txBody>
      </p:sp>
    </p:spTree>
    <p:extLst>
      <p:ext uri="{BB962C8B-B14F-4D97-AF65-F5344CB8AC3E}">
        <p14:creationId xmlns:p14="http://schemas.microsoft.com/office/powerpoint/2010/main" val="1014868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B60073-5E1A-44F4-A717-BDC347ED529D}"/>
              </a:ext>
            </a:extLst>
          </p:cNvPr>
          <p:cNvSpPr txBox="1"/>
          <p:nvPr/>
        </p:nvSpPr>
        <p:spPr>
          <a:xfrm>
            <a:off x="942680" y="857839"/>
            <a:ext cx="10171522" cy="5940088"/>
          </a:xfrm>
          <a:prstGeom prst="rect">
            <a:avLst/>
          </a:prstGeom>
          <a:noFill/>
        </p:spPr>
        <p:txBody>
          <a:bodyPr wrap="square" rtlCol="0">
            <a:spAutoFit/>
          </a:bodyPr>
          <a:lstStyle/>
          <a:p>
            <a:pPr marL="1371600" indent="-1371600">
              <a:buFont typeface="Wingdings" panose="05000000000000000000" pitchFamily="2" charset="2"/>
              <a:buChar char="v"/>
            </a:pPr>
            <a:r>
              <a:rPr lang="en-US" sz="8800" dirty="0">
                <a:latin typeface="Book Antiqua" panose="02040602050305030304" pitchFamily="18" charset="0"/>
              </a:rPr>
              <a:t>Big Story:</a:t>
            </a:r>
          </a:p>
          <a:p>
            <a:endParaRPr lang="en-US" sz="2000" dirty="0"/>
          </a:p>
          <a:p>
            <a:r>
              <a:rPr lang="en-US" sz="4400" dirty="0">
                <a:latin typeface="Bodoni MT Black" panose="02070A03080606020203" pitchFamily="18" charset="0"/>
              </a:rPr>
              <a:t>Chef </a:t>
            </a:r>
            <a:r>
              <a:rPr lang="en-US" sz="4400" dirty="0" err="1">
                <a:latin typeface="Bodoni MT Black" panose="02070A03080606020203" pitchFamily="18" charset="0"/>
              </a:rPr>
              <a:t>BoyRaudee</a:t>
            </a:r>
            <a:r>
              <a:rPr lang="en-US" sz="4400" dirty="0">
                <a:latin typeface="Bodoni MT Black" panose="02070A03080606020203" pitchFamily="18" charset="0"/>
              </a:rPr>
              <a:t> decides he needs new utensils, 3D prints own fry pan, spatula, saucepan, knives, forks, spoons, plates and Meat Balls, for the 2019 CMARA Holiday Party.</a:t>
            </a:r>
          </a:p>
        </p:txBody>
      </p:sp>
    </p:spTree>
    <p:extLst>
      <p:ext uri="{BB962C8B-B14F-4D97-AF65-F5344CB8AC3E}">
        <p14:creationId xmlns:p14="http://schemas.microsoft.com/office/powerpoint/2010/main" val="1099273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8A4C92-6C0E-44E5-AF0E-A3DD72603EEB}"/>
              </a:ext>
            </a:extLst>
          </p:cNvPr>
          <p:cNvPicPr>
            <a:picLocks noChangeAspect="1"/>
          </p:cNvPicPr>
          <p:nvPr/>
        </p:nvPicPr>
        <p:blipFill>
          <a:blip r:embed="rId2"/>
          <a:stretch>
            <a:fillRect/>
          </a:stretch>
        </p:blipFill>
        <p:spPr>
          <a:xfrm>
            <a:off x="1498862" y="579121"/>
            <a:ext cx="9420520" cy="4327153"/>
          </a:xfrm>
          <a:prstGeom prst="rect">
            <a:avLst/>
          </a:prstGeom>
        </p:spPr>
      </p:pic>
      <p:sp>
        <p:nvSpPr>
          <p:cNvPr id="3" name="TextBox 2">
            <a:extLst>
              <a:ext uri="{FF2B5EF4-FFF2-40B4-BE49-F238E27FC236}">
                <a16:creationId xmlns:a16="http://schemas.microsoft.com/office/drawing/2014/main" id="{73D2C331-F7CE-4640-B03C-04FFE38FF919}"/>
              </a:ext>
            </a:extLst>
          </p:cNvPr>
          <p:cNvSpPr txBox="1"/>
          <p:nvPr/>
        </p:nvSpPr>
        <p:spPr>
          <a:xfrm>
            <a:off x="5194170" y="117456"/>
            <a:ext cx="1649688" cy="461665"/>
          </a:xfrm>
          <a:prstGeom prst="rect">
            <a:avLst/>
          </a:prstGeom>
          <a:noFill/>
        </p:spPr>
        <p:txBody>
          <a:bodyPr wrap="square" rtlCol="0">
            <a:spAutoFit/>
          </a:bodyPr>
          <a:lstStyle/>
          <a:p>
            <a:r>
              <a:rPr lang="en-US" sz="2400" b="1" dirty="0"/>
              <a:t>The Credits</a:t>
            </a:r>
          </a:p>
        </p:txBody>
      </p:sp>
      <p:sp>
        <p:nvSpPr>
          <p:cNvPr id="4" name="TextBox 3">
            <a:extLst>
              <a:ext uri="{FF2B5EF4-FFF2-40B4-BE49-F238E27FC236}">
                <a16:creationId xmlns:a16="http://schemas.microsoft.com/office/drawing/2014/main" id="{C8126D02-38FC-477C-A6F3-1D26CDE35412}"/>
              </a:ext>
            </a:extLst>
          </p:cNvPr>
          <p:cNvSpPr txBox="1"/>
          <p:nvPr/>
        </p:nvSpPr>
        <p:spPr>
          <a:xfrm>
            <a:off x="1498862" y="4906274"/>
            <a:ext cx="9040305" cy="1692771"/>
          </a:xfrm>
          <a:prstGeom prst="rect">
            <a:avLst/>
          </a:prstGeom>
          <a:noFill/>
        </p:spPr>
        <p:txBody>
          <a:bodyPr wrap="square" rtlCol="0">
            <a:spAutoFit/>
          </a:bodyPr>
          <a:lstStyle/>
          <a:p>
            <a:r>
              <a:rPr lang="en-US" sz="2400" dirty="0"/>
              <a:t>Camper, Bridge and other photos &amp; statements from, </a:t>
            </a:r>
            <a:r>
              <a:rPr lang="en-US" sz="2800" b="1" dirty="0"/>
              <a:t>All3DP</a:t>
            </a:r>
            <a:r>
              <a:rPr lang="en-US" sz="2400" dirty="0"/>
              <a:t> Web Magazine. (</a:t>
            </a:r>
            <a:r>
              <a:rPr lang="en-US" sz="2400" dirty="0">
                <a:hlinkClick r:id="rId3"/>
              </a:rPr>
              <a:t>https://all3dp.com/3d-printing-news/</a:t>
            </a:r>
            <a:r>
              <a:rPr lang="en-US" sz="2400" dirty="0"/>
              <a:t>)</a:t>
            </a:r>
          </a:p>
          <a:p>
            <a:endParaRPr lang="en-US" sz="1100" dirty="0"/>
          </a:p>
          <a:p>
            <a:r>
              <a:rPr lang="en-US" sz="2400" dirty="0"/>
              <a:t>Chef </a:t>
            </a:r>
            <a:r>
              <a:rPr lang="en-US" sz="2400" dirty="0" err="1"/>
              <a:t>BoyRaudee</a:t>
            </a:r>
            <a:r>
              <a:rPr lang="en-US" sz="2400" dirty="0"/>
              <a:t>, thanks for your sense of humor. </a:t>
            </a:r>
            <a:r>
              <a:rPr lang="en-US" sz="1600" dirty="0"/>
              <a:t>Glad we did not ask your permission!</a:t>
            </a:r>
            <a:endParaRPr lang="en-US" sz="2400" dirty="0"/>
          </a:p>
        </p:txBody>
      </p:sp>
    </p:spTree>
    <p:extLst>
      <p:ext uri="{BB962C8B-B14F-4D97-AF65-F5344CB8AC3E}">
        <p14:creationId xmlns:p14="http://schemas.microsoft.com/office/powerpoint/2010/main" val="2390831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1707</Words>
  <Application>Microsoft Office PowerPoint</Application>
  <PresentationFormat>Widescreen</PresentationFormat>
  <Paragraphs>86</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Bodoni MT Black</vt:lpstr>
      <vt:lpstr>Book Antiqua</vt:lpstr>
      <vt:lpstr>Calibri</vt:lpstr>
      <vt:lpstr>Calibri Light</vt:lpstr>
      <vt:lpstr>Stencil</vt:lpstr>
      <vt:lpstr>Wingdings</vt:lpstr>
      <vt:lpstr>Office Theme</vt:lpstr>
      <vt:lpstr>3D Printing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Printing</dc:title>
  <dc:creator>Adrian Zeffert</dc:creator>
  <cp:lastModifiedBy>Adrian Zeffert</cp:lastModifiedBy>
  <cp:revision>56</cp:revision>
  <dcterms:created xsi:type="dcterms:W3CDTF">2018-10-16T02:05:28Z</dcterms:created>
  <dcterms:modified xsi:type="dcterms:W3CDTF">2019-01-22T17:03:26Z</dcterms:modified>
</cp:coreProperties>
</file>